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2" r:id="rId2"/>
    <p:sldId id="306" r:id="rId3"/>
    <p:sldId id="274" r:id="rId4"/>
    <p:sldId id="275" r:id="rId5"/>
    <p:sldId id="276" r:id="rId6"/>
    <p:sldId id="273" r:id="rId7"/>
    <p:sldId id="304" r:id="rId8"/>
    <p:sldId id="305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63" d="100"/>
          <a:sy n="63" d="100"/>
        </p:scale>
        <p:origin x="4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AEEF3-56E6-4A17-A3BF-89088876474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A2692-8707-491F-8E64-A809AAC20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340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3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0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8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2">
  <p:cSld name="Title Slide-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831851" y="623147"/>
            <a:ext cx="105156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831851" y="2100753"/>
            <a:ext cx="105156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body" idx="2"/>
          </p:nvPr>
        </p:nvSpPr>
        <p:spPr>
          <a:xfrm>
            <a:off x="831851" y="3061801"/>
            <a:ext cx="10515600" cy="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EAD1"/>
              </a:buClr>
              <a:buSzPts val="1400"/>
              <a:buNone/>
              <a:defRPr sz="1867" b="0">
                <a:solidFill>
                  <a:srgbClr val="ECEAD1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674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 txBox="1">
            <a:spLocks noGrp="1"/>
          </p:cNvSpPr>
          <p:nvPr>
            <p:ph type="title"/>
          </p:nvPr>
        </p:nvSpPr>
        <p:spPr>
          <a:xfrm>
            <a:off x="1532650" y="1978200"/>
            <a:ext cx="10515600" cy="14508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b" anchorCtr="0">
            <a:normAutofit/>
          </a:bodyPr>
          <a:lstStyle/>
          <a:p>
            <a:r>
              <a:rPr lang="en-US" sz="4000" dirty="0">
                <a:latin typeface="Montserrat"/>
                <a:ea typeface="Roboto"/>
                <a:cs typeface="Roboto"/>
              </a:rPr>
              <a:t>Financial Analysis of Different Sectors</a:t>
            </a:r>
            <a:br>
              <a:rPr lang="en-US" sz="4000" dirty="0">
                <a:latin typeface="Montserrat"/>
                <a:ea typeface="Roboto"/>
                <a:cs typeface="Roboto"/>
              </a:rPr>
            </a:br>
            <a:r>
              <a:rPr lang="en-US" sz="2400" dirty="0"/>
              <a:t>Healthcare, Financial, Automobile, and Semiconductor</a:t>
            </a:r>
            <a:endParaRPr lang="en-US" sz="4000" dirty="0">
              <a:latin typeface="Montserrat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15"/>
          <p:cNvSpPr txBox="1">
            <a:spLocks noGrp="1"/>
          </p:cNvSpPr>
          <p:nvPr>
            <p:ph type="body" idx="2"/>
          </p:nvPr>
        </p:nvSpPr>
        <p:spPr>
          <a:xfrm>
            <a:off x="2398986" y="4969052"/>
            <a:ext cx="8782928" cy="749999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rmAutofit/>
          </a:bodyPr>
          <a:lstStyle/>
          <a:p>
            <a:pPr marL="0" indent="0">
              <a:spcAft>
                <a:spcPts val="1600"/>
              </a:spcAft>
            </a:pPr>
            <a:r>
              <a:rPr lang="en" sz="1800" dirty="0">
                <a:latin typeface="Montserrat"/>
                <a:ea typeface="Roboto"/>
                <a:cs typeface="Roboto"/>
                <a:sym typeface="Roboto"/>
              </a:rPr>
              <a:t>Prachi Shivam Parashar</a:t>
            </a:r>
            <a:endParaRPr lang="en-US" sz="1800" dirty="0">
              <a:latin typeface="Montserrat"/>
              <a:ea typeface="Roboto"/>
              <a:cs typeface="Roboto"/>
            </a:endParaRPr>
          </a:p>
        </p:txBody>
      </p:sp>
      <p:sp>
        <p:nvSpPr>
          <p:cNvPr id="2" name="Google Shape;288;p15">
            <a:extLst>
              <a:ext uri="{FF2B5EF4-FFF2-40B4-BE49-F238E27FC236}">
                <a16:creationId xmlns:a16="http://schemas.microsoft.com/office/drawing/2014/main" id="{FAC3E95A-538C-ACBA-89E8-B51E76979C66}"/>
              </a:ext>
            </a:extLst>
          </p:cNvPr>
          <p:cNvSpPr txBox="1">
            <a:spLocks/>
          </p:cNvSpPr>
          <p:nvPr/>
        </p:nvSpPr>
        <p:spPr>
          <a:xfrm>
            <a:off x="4201887" y="1524834"/>
            <a:ext cx="10515600" cy="75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rmAutofit/>
          </a:bodyPr>
          <a:lstStyle>
            <a:lvl1pPr marL="609585" lvl="0" indent="-304792" algn="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None/>
              <a:defRPr sz="2133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9170" lvl="1" indent="-3047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 panose="020B0604020202020204" pitchFamily="34" charset="0"/>
              <a:buNone/>
              <a:defRPr sz="20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2pPr>
            <a:lvl3pPr marL="1828754" lvl="2" indent="-3047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 panose="020B0604020202020204" pitchFamily="34" charset="0"/>
              <a:buNone/>
              <a:defRPr sz="18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3pPr>
            <a:lvl4pPr marL="2438339" lvl="3" indent="-3047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4pPr>
            <a:lvl5pPr marL="3047924" lvl="4" indent="-3047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5pPr>
            <a:lvl6pPr marL="3657509" lvl="5" indent="-3047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6pPr>
            <a:lvl7pPr marL="4267093" lvl="6" indent="-3047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7pPr>
            <a:lvl8pPr marL="4876678" lvl="7" indent="-3047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8pPr>
            <a:lvl9pPr marL="5486263" lvl="8" indent="-3047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965" lvl="0" indent="-304165" algn="ctr"/>
            <a:r>
              <a:rPr lang="en-US" sz="2400" b="0" dirty="0">
                <a:latin typeface="Montserrat"/>
              </a:rPr>
              <a:t>ISM 6419 – Data Visualization </a:t>
            </a:r>
            <a:endParaRPr lang="en-US" sz="2100" b="0" dirty="0">
              <a:latin typeface="Montserrat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B0F1AE-814B-0E83-8AFC-02DE9D39A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665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2"/>
    </mc:Choice>
    <mc:Fallback>
      <p:transition spd="slow" advTm="9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lide3" descr="EPS">
            <a:extLst>
              <a:ext uri="{FF2B5EF4-FFF2-40B4-BE49-F238E27FC236}">
                <a16:creationId xmlns:a16="http://schemas.microsoft.com/office/drawing/2014/main" id="{79CB527C-CB8A-4431-BB82-A28FAE00C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79719"/>
            <a:ext cx="10905066" cy="389856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0B68495-C219-2C7C-DB40-50D9018F6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38"/>
    </mc:Choice>
    <mc:Fallback>
      <p:transition spd="slow" advTm="17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4" descr="OCF">
            <a:extLst>
              <a:ext uri="{FF2B5EF4-FFF2-40B4-BE49-F238E27FC236}">
                <a16:creationId xmlns:a16="http://schemas.microsoft.com/office/drawing/2014/main" id="{83E7354B-0D1E-4046-814F-C5BF33626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20724"/>
            <a:ext cx="10905066" cy="441655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1C229BD-9144-355F-088E-CF725674A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92"/>
    </mc:Choice>
    <mc:Fallback>
      <p:transition spd="slow" advTm="24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de5" descr="CR">
            <a:extLst>
              <a:ext uri="{FF2B5EF4-FFF2-40B4-BE49-F238E27FC236}">
                <a16:creationId xmlns:a16="http://schemas.microsoft.com/office/drawing/2014/main" id="{DDE47E4A-872A-4D13-AAB1-D3EA167C0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02401"/>
            <a:ext cx="10905066" cy="365319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6347A99-1438-D4F3-F62A-E39765182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67"/>
    </mc:Choice>
    <mc:Fallback>
      <p:transition spd="slow" advTm="1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lide6" descr="Average Current ratio,EPS,D/E, Operating cash flow by Industry">
            <a:extLst>
              <a:ext uri="{FF2B5EF4-FFF2-40B4-BE49-F238E27FC236}">
                <a16:creationId xmlns:a16="http://schemas.microsoft.com/office/drawing/2014/main" id="{4949E049-574E-4C1D-9F1A-2B5A58D18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06E7ED69-407A-2703-F0F6-1ACB9CEDD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84"/>
    </mc:Choice>
    <mc:Fallback>
      <p:transition spd="slow" advTm="19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lide7" descr="Average Gross Profit of Diffrent models in US">
            <a:extLst>
              <a:ext uri="{FF2B5EF4-FFF2-40B4-BE49-F238E27FC236}">
                <a16:creationId xmlns:a16="http://schemas.microsoft.com/office/drawing/2014/main" id="{4079741E-8C04-47DC-8D8F-B81BD8C5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6853AE8-88F6-A723-1854-3164B9038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7"/>
    </mc:Choice>
    <mc:Fallback>
      <p:transition spd="slow" advTm="7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lide8" descr="Comparision between diffrent models of Tesla">
            <a:extLst>
              <a:ext uri="{FF2B5EF4-FFF2-40B4-BE49-F238E27FC236}">
                <a16:creationId xmlns:a16="http://schemas.microsoft.com/office/drawing/2014/main" id="{FCCFA241-EF83-441E-B547-B6130FD55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22" y="643467"/>
            <a:ext cx="6330756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8C8003-98C8-1C82-6F25-487F94E701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68"/>
    </mc:Choice>
    <mc:Fallback>
      <p:transition spd="slow" advTm="12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lide9" descr="Tesla model cars sales">
            <a:extLst>
              <a:ext uri="{FF2B5EF4-FFF2-40B4-BE49-F238E27FC236}">
                <a16:creationId xmlns:a16="http://schemas.microsoft.com/office/drawing/2014/main" id="{673311F5-A78D-4D76-B1E7-97803AF1C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86" y="643467"/>
            <a:ext cx="7684227" cy="5571065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3773806-0EF1-3EB9-99D1-601EE3602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5"/>
    </mc:Choice>
    <mc:Fallback>
      <p:transition spd="slow" advTm="11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lide10" descr="Sales of diffrent models over time">
            <a:extLst>
              <a:ext uri="{FF2B5EF4-FFF2-40B4-BE49-F238E27FC236}">
                <a16:creationId xmlns:a16="http://schemas.microsoft.com/office/drawing/2014/main" id="{6B21DAAA-B058-42CB-BA3C-F4BECCFAF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  <a:ln>
            <a:noFill/>
          </a:ln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0F35179-5E48-1B47-F974-F3E1916A0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5"/>
    </mc:Choice>
    <mc:Fallback>
      <p:transition spd="slow" advTm="10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lide11" descr="Top 20 Countries with highest emmissions">
            <a:extLst>
              <a:ext uri="{FF2B5EF4-FFF2-40B4-BE49-F238E27FC236}">
                <a16:creationId xmlns:a16="http://schemas.microsoft.com/office/drawing/2014/main" id="{B234F993-8403-47B8-A477-1D70A4083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66310"/>
            <a:ext cx="10905066" cy="5125378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F6179A0-7A7C-BEAB-C7B0-10681D851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8"/>
    </mc:Choice>
    <mc:Fallback>
      <p:transition spd="slow" advTm="13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slide12" descr="Industry Animation Chart">
            <a:extLst>
              <a:ext uri="{FF2B5EF4-FFF2-40B4-BE49-F238E27FC236}">
                <a16:creationId xmlns:a16="http://schemas.microsoft.com/office/drawing/2014/main" id="{249EC41D-2B79-4EB8-AF96-A2F00D66F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7" y="643467"/>
            <a:ext cx="10413206" cy="5571065"/>
          </a:xfrm>
          <a:prstGeom prst="rect">
            <a:avLst/>
          </a:prstGeom>
          <a:ln>
            <a:noFill/>
          </a:ln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3E32BD8-7A2F-E291-6782-D313217B23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7"/>
    </mc:Choice>
    <mc:Fallback>
      <p:transition spd="slow" advTm="13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401731" y="825414"/>
            <a:ext cx="6922889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300" b="1" dirty="0">
                <a:solidFill>
                  <a:srgbClr val="045729"/>
                </a:solidFill>
                <a:latin typeface="Montserrat"/>
              </a:rPr>
              <a:t>Data Sources</a:t>
            </a:r>
          </a:p>
        </p:txBody>
      </p:sp>
      <p:sp>
        <p:nvSpPr>
          <p:cNvPr id="10" name="Object 9"/>
          <p:cNvSpPr/>
          <p:nvPr/>
        </p:nvSpPr>
        <p:spPr>
          <a:xfrm>
            <a:off x="2228826" y="5958926"/>
            <a:ext cx="8303299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Financial analysis is the process of examining a company's financial information to evaluate its performance and make business decisions</a:t>
            </a:r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4745D55-6B26-ECE7-46BE-EA8482EC1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28" y="4607966"/>
            <a:ext cx="117862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B109B2-68EE-9837-9F75-FAB9CF1A1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28" y="1542148"/>
            <a:ext cx="1104885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Yahoo Finance: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Financial statements (Balance Sheets, Income Statements,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latin typeface="Arial" panose="020B0604020202020204" pitchFamily="34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Cash Flow Statements).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Tesla car sales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IMF GDP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latin typeface="Arial" panose="020B0604020202020204" pitchFamily="34" charset="0"/>
              </a:rPr>
              <a:t>CO2 Emissions Data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C1F957F7-2AB1-81EB-710D-AE49102B8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467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29"/>
    </mc:Choice>
    <mc:Fallback>
      <p:transition spd="slow" advTm="55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lide13" descr="Industrial Average Closing Average">
            <a:extLst>
              <a:ext uri="{FF2B5EF4-FFF2-40B4-BE49-F238E27FC236}">
                <a16:creationId xmlns:a16="http://schemas.microsoft.com/office/drawing/2014/main" id="{78EF73C3-D5F1-4279-AE83-11A79B4B0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10" y="643467"/>
            <a:ext cx="9246580" cy="5571065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9298153-2937-D718-1CFA-8B0F3E318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0"/>
    </mc:Choice>
    <mc:Fallback>
      <p:transition spd="slow" advTm="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lide14" descr="Animated Dashboard">
            <a:extLst>
              <a:ext uri="{FF2B5EF4-FFF2-40B4-BE49-F238E27FC236}">
                <a16:creationId xmlns:a16="http://schemas.microsoft.com/office/drawing/2014/main" id="{2EC3392D-7F31-4405-BC68-3FE704350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83" y="643467"/>
            <a:ext cx="6963833" cy="5571065"/>
          </a:xfrm>
          <a:prstGeom prst="rect">
            <a:avLst/>
          </a:prstGeom>
          <a:ln>
            <a:noFill/>
          </a:ln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1A29358-E1F1-4E1E-E4D1-23791D4B9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2"/>
    </mc:Choice>
    <mc:Fallback>
      <p:transition spd="slow" advTm="3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lide15" descr="EPS vs Diluted EPS by industry (3)">
            <a:extLst>
              <a:ext uri="{FF2B5EF4-FFF2-40B4-BE49-F238E27FC236}">
                <a16:creationId xmlns:a16="http://schemas.microsoft.com/office/drawing/2014/main" id="{BE5AC1F5-08F6-4EB9-9DCF-029ECB751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40" y="643467"/>
            <a:ext cx="5788119" cy="5571065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2040AE1-E54E-0715-E7B6-FA8500D344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4"/>
    </mc:Choice>
    <mc:Fallback>
      <p:transition spd="slow" advTm="11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slide16" descr="Stocks Analysis">
            <a:extLst>
              <a:ext uri="{FF2B5EF4-FFF2-40B4-BE49-F238E27FC236}">
                <a16:creationId xmlns:a16="http://schemas.microsoft.com/office/drawing/2014/main" id="{40211680-4B42-4841-8162-DDF4C4D74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432" y="643467"/>
            <a:ext cx="5557135" cy="5571065"/>
          </a:xfrm>
          <a:prstGeom prst="rect">
            <a:avLst/>
          </a:prstGeom>
          <a:ln>
            <a:noFill/>
          </a:ln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lide17" descr="Stock and Industry analysis">
            <a:extLst>
              <a:ext uri="{FF2B5EF4-FFF2-40B4-BE49-F238E27FC236}">
                <a16:creationId xmlns:a16="http://schemas.microsoft.com/office/drawing/2014/main" id="{EF9BF1A1-921F-4FCD-B5B0-EB43622C6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83" y="643467"/>
            <a:ext cx="6963833" cy="5571065"/>
          </a:xfrm>
          <a:prstGeom prst="rect">
            <a:avLst/>
          </a:prstGeom>
          <a:ln>
            <a:noFill/>
          </a:ln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736C34-6402-3A51-4F26-852A53D3C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59"/>
    </mc:Choice>
    <mc:Fallback>
      <p:transition spd="slow" advTm="18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02485-725A-69CB-8088-DABCC9BC3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52F790AE-F2A6-201E-6E83-EE764E5B7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7096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28"/>
    </mc:Choice>
    <mc:Fallback>
      <p:transition spd="slow" advTm="13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9DA7F-BC28-BAEE-D95C-523FBF127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948098"/>
            <a:ext cx="10905066" cy="496180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C9331E6-7A87-4E66-7E72-E441CEEA5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973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0"/>
    </mc:Choice>
    <mc:Fallback>
      <p:transition spd="slow" advTm="9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5554C6-A455-50DC-7568-608ED3632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EFB6912-BF40-F1F8-A2C1-62625DB8C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016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5"/>
    </mc:Choice>
    <mc:Fallback>
      <p:transition spd="slow" advTm="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25C02-BB3B-ED56-A25F-C048415DE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907204"/>
            <a:ext cx="10905066" cy="504359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A2EF01F-1BA8-9BED-A74B-431CEFDA80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255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48"/>
    </mc:Choice>
    <mc:Fallback>
      <p:transition spd="slow" advTm="14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660782" y="439221"/>
            <a:ext cx="6922889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300" b="1" dirty="0">
                <a:solidFill>
                  <a:srgbClr val="045729"/>
                </a:solidFill>
                <a:latin typeface="Montserrat"/>
              </a:rPr>
              <a:t>Research Questions</a:t>
            </a:r>
          </a:p>
        </p:txBody>
      </p:sp>
      <p:sp>
        <p:nvSpPr>
          <p:cNvPr id="10" name="Object 9"/>
          <p:cNvSpPr/>
          <p:nvPr/>
        </p:nvSpPr>
        <p:spPr>
          <a:xfrm>
            <a:off x="2228826" y="5958926"/>
            <a:ext cx="8303299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Financial analysis is the process of examining a company's financial information to evaluate its performance and make business decisions</a:t>
            </a:r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4745D55-6B26-ECE7-46BE-EA8482EC1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62" y="914647"/>
            <a:ext cx="1158069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are the key financial metrics and ratios that indicate the health and performance of companies within the healthcare, financial, automobile, and semiconductor sectors?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the Average Current ratio, EPS, D/E, Operating cash flow by Industry?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Gross Profit of Different models of tesla?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are the trends in average gross profit and average price for each country?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Tesla model cars sales?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is the most profitable tesla model?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02ED6A-77B5-08F7-4367-FD504ED05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971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4"/>
    </mc:Choice>
    <mc:Fallback>
      <p:transition spd="slow" advTm="7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630550" y="774256"/>
            <a:ext cx="6922889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300" b="1" dirty="0">
                <a:solidFill>
                  <a:srgbClr val="045729"/>
                </a:solidFill>
                <a:latin typeface="Montserrat"/>
              </a:rPr>
              <a:t>Research Questions</a:t>
            </a:r>
          </a:p>
        </p:txBody>
      </p:sp>
      <p:sp>
        <p:nvSpPr>
          <p:cNvPr id="10" name="Object 9"/>
          <p:cNvSpPr/>
          <p:nvPr/>
        </p:nvSpPr>
        <p:spPr>
          <a:xfrm>
            <a:off x="2228826" y="5958926"/>
            <a:ext cx="8303299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Financial analysis is the process of examining a company's financial information to evaluate its performance and make business decisions</a:t>
            </a:r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4745D55-6B26-ECE7-46BE-EA8482EC1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24" y="1338576"/>
            <a:ext cx="1178629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type of visualization would effectively display emissions data for various countries?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type of visualization would best display the average closing prices of sector stocks?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a sector-specific visualization of the industry's average closing prices?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 sector shows the most promise for investment based on financial performance?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Within each sector, which company demonstrates the strongest financial health and growth potential?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C3A6BE-9418-59E6-1C1A-6B9C12C82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949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8"/>
    </mc:Choice>
    <mc:Fallback>
      <p:transition spd="slow" advTm="4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lide2" descr="D/E">
            <a:extLst>
              <a:ext uri="{FF2B5EF4-FFF2-40B4-BE49-F238E27FC236}">
                <a16:creationId xmlns:a16="http://schemas.microsoft.com/office/drawing/2014/main" id="{3D5BB03D-D121-4E71-93BA-522C71A29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16142"/>
            <a:ext cx="10905066" cy="422571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AE2D6D39-2273-DE5F-9E93-FF1F0B69DC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83"/>
    </mc:Choice>
    <mc:Fallback>
      <p:transition spd="slow" advTm="17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271</Words>
  <Application>Microsoft Office PowerPoint</Application>
  <PresentationFormat>Widescreen</PresentationFormat>
  <Paragraphs>42</Paragraphs>
  <Slides>24</Slides>
  <Notes>4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Montserrat</vt:lpstr>
      <vt:lpstr>Office Theme</vt:lpstr>
      <vt:lpstr>Financial Analysis of Different Sectors Healthcare, Financial, Automobile, and Semiconductor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Prachi Shivam Parashar</cp:lastModifiedBy>
  <cp:revision>2</cp:revision>
  <dcterms:created xsi:type="dcterms:W3CDTF">2024-07-16T23:57:22Z</dcterms:created>
  <dcterms:modified xsi:type="dcterms:W3CDTF">2024-07-17T01:25:44Z</dcterms:modified>
</cp:coreProperties>
</file>